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9"/>
  </p:notesMasterIdLst>
  <p:sldIdLst>
    <p:sldId id="256" r:id="rId2"/>
    <p:sldId id="257" r:id="rId3"/>
    <p:sldId id="258" r:id="rId4"/>
    <p:sldId id="259" r:id="rId5"/>
    <p:sldId id="260" r:id="rId6"/>
    <p:sldId id="261" r:id="rId7"/>
    <p:sldId id="262"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027" autoAdjust="0"/>
    <p:restoredTop sz="94660"/>
  </p:normalViewPr>
  <p:slideViewPr>
    <p:cSldViewPr snapToGrid="0">
      <p:cViewPr>
        <p:scale>
          <a:sx n="76" d="100"/>
          <a:sy n="76" d="100"/>
        </p:scale>
        <p:origin x="-378" y="7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BAA834E-EBF0-4E75-9507-3C6E6432EAD2}" type="datetimeFigureOut">
              <a:rPr lang="en-US" smtClean="0"/>
              <a:t>10/31/2020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5302544-5394-4305-92F7-6551163C66CA}" type="slidenum">
              <a:rPr lang="en-US" smtClean="0"/>
              <a:t>‹#›</a:t>
            </a:fld>
            <a:endParaRPr lang="en-US"/>
          </a:p>
        </p:txBody>
      </p:sp>
    </p:spTree>
    <p:extLst>
      <p:ext uri="{BB962C8B-B14F-4D97-AF65-F5344CB8AC3E}">
        <p14:creationId xmlns:p14="http://schemas.microsoft.com/office/powerpoint/2010/main" val="24847442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Political factors as an economic condition determine the extent to which government impact on an organization. The political stability improves the trade within the nation both for local and foreign companies. More, importantly, political stability attracts investors into the region. The</a:t>
            </a:r>
            <a:r>
              <a:rPr lang="en-US" sz="1200" kern="1200" baseline="0" dirty="0" smtClean="0">
                <a:solidFill>
                  <a:schemeClr val="tx1"/>
                </a:solidFill>
                <a:effectLst/>
                <a:latin typeface="+mn-lt"/>
                <a:ea typeface="+mn-ea"/>
                <a:cs typeface="+mn-cs"/>
              </a:rPr>
              <a:t> global political stability has enabled the Johnson and Johnson company to increase sales in 2017 as compared to 2016.</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The environmental factors focuses on the surrounding in which a business operates. With increase in the corporate social responsibility demand from the public, failure to meet such demand may affect sales.</a:t>
            </a:r>
          </a:p>
          <a:p>
            <a:r>
              <a:rPr lang="en-US" sz="1200" kern="1200" dirty="0" smtClean="0">
                <a:solidFill>
                  <a:schemeClr val="tx1"/>
                </a:solidFill>
                <a:effectLst/>
                <a:latin typeface="+mn-lt"/>
                <a:ea typeface="+mn-ea"/>
                <a:cs typeface="+mn-cs"/>
              </a:rPr>
              <a:t>For companies trading internationally, currency fluctuations is a key consideration as it impacts the business. When the currency becomes weaker it stimulates exports making the imports expensive. On the other hand, when the currency becomes stronger, the exports becomes expensive and the imports become weaker. So, any company is affected by local currency fluctuations by either reducing imports or exports depending of currency movements. Equally, Johnson company was affected by the currency</a:t>
            </a:r>
            <a:r>
              <a:rPr lang="en-US" sz="1200" kern="1200" baseline="0" dirty="0" smtClean="0">
                <a:solidFill>
                  <a:schemeClr val="tx1"/>
                </a:solidFill>
                <a:effectLst/>
                <a:latin typeface="+mn-lt"/>
                <a:ea typeface="+mn-ea"/>
                <a:cs typeface="+mn-cs"/>
              </a:rPr>
              <a:t> fluctuations. The cash and cash equivalents decreased to $ 17. 8 billion as compared to 2016 which was $19.0 billion. The main reason was due to exchange rate effects (</a:t>
            </a:r>
            <a:r>
              <a:rPr lang="en-US" dirty="0" smtClean="0"/>
              <a:t>Johnson &amp; Johnson)</a:t>
            </a:r>
            <a:r>
              <a:rPr lang="en-US" sz="1200" kern="1200" baseline="0" dirty="0" smtClean="0">
                <a:solidFill>
                  <a:schemeClr val="tx1"/>
                </a:solidFill>
                <a:effectLst/>
                <a:latin typeface="+mn-lt"/>
                <a:ea typeface="+mn-ea"/>
                <a:cs typeface="+mn-cs"/>
              </a:rPr>
              <a:t>.</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Global economic influence the business. In most cases, global economic is seen to hinder local manufacturing, with the right competence to compete at a global level improves a company’s trade. Further, with well connection in the global economics the company can thrive as a world class trader.  According</a:t>
            </a:r>
            <a:r>
              <a:rPr lang="en-US" sz="1200" kern="1200" baseline="0" dirty="0" smtClean="0">
                <a:solidFill>
                  <a:schemeClr val="tx1"/>
                </a:solidFill>
                <a:effectLst/>
                <a:latin typeface="+mn-lt"/>
                <a:ea typeface="+mn-ea"/>
                <a:cs typeface="+mn-cs"/>
              </a:rPr>
              <a:t> to J &amp; J annual report showed an increase in sales with 6.3% as compared to 2016 where it was 2.6%. That  illustrates global competence in the global economics.</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Government influence on business comes in terms of policies on trade. that may include affecting the interest rate in banks, taxation and expenditures. When there is high interest rate, the consumer spending reduces there by reducing demand for goods. If the government increases product taxes, the price of products increases thereby reducing the supply in the market. Lastly, government expenditure boosts the economy by increasing income which increases demand for products from manufacturers. Policy makers have a concern on the rising costs of healthcare and thereby have been forced to price healthcare products reasonably.</a:t>
            </a:r>
          </a:p>
          <a:p>
            <a:endParaRPr lang="en-US" dirty="0"/>
          </a:p>
        </p:txBody>
      </p:sp>
      <p:sp>
        <p:nvSpPr>
          <p:cNvPr id="4" name="Slide Number Placeholder 3"/>
          <p:cNvSpPr>
            <a:spLocks noGrp="1"/>
          </p:cNvSpPr>
          <p:nvPr>
            <p:ph type="sldNum" sz="quarter" idx="10"/>
          </p:nvPr>
        </p:nvSpPr>
        <p:spPr/>
        <p:txBody>
          <a:bodyPr/>
          <a:lstStyle/>
          <a:p>
            <a:fld id="{05302544-5394-4305-92F7-6551163C66CA}" type="slidenum">
              <a:rPr lang="en-US" smtClean="0"/>
              <a:t>3</a:t>
            </a:fld>
            <a:endParaRPr lang="en-US"/>
          </a:p>
        </p:txBody>
      </p:sp>
    </p:spTree>
    <p:extLst>
      <p:ext uri="{BB962C8B-B14F-4D97-AF65-F5344CB8AC3E}">
        <p14:creationId xmlns:p14="http://schemas.microsoft.com/office/powerpoint/2010/main" val="23604191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An increase in the interest rate can affect Johnson &amp; Johnson in two ways, first, the consumers with debt may reduce consumption since they are paying more interest to banks (</a:t>
            </a:r>
            <a:r>
              <a:rPr lang="en-US" sz="1200" b="0" i="0" kern="1200" dirty="0" err="1" smtClean="0">
                <a:solidFill>
                  <a:schemeClr val="tx1"/>
                </a:solidFill>
                <a:effectLst/>
                <a:latin typeface="+mn-lt"/>
                <a:ea typeface="+mn-ea"/>
                <a:cs typeface="+mn-cs"/>
              </a:rPr>
              <a:t>Anand</a:t>
            </a:r>
            <a:r>
              <a:rPr lang="en-US" sz="1200" b="0" i="0" kern="1200" dirty="0" smtClean="0">
                <a:solidFill>
                  <a:schemeClr val="tx1"/>
                </a:solidFill>
                <a:effectLst/>
                <a:latin typeface="+mn-lt"/>
                <a:ea typeface="+mn-ea"/>
                <a:cs typeface="+mn-cs"/>
              </a:rPr>
              <a:t> &amp; </a:t>
            </a:r>
            <a:r>
              <a:rPr lang="en-US" sz="1200" b="0" i="0" kern="1200" dirty="0" err="1" smtClean="0">
                <a:solidFill>
                  <a:schemeClr val="tx1"/>
                </a:solidFill>
                <a:effectLst/>
                <a:latin typeface="+mn-lt"/>
                <a:ea typeface="+mn-ea"/>
                <a:cs typeface="+mn-cs"/>
              </a:rPr>
              <a:t>Venkataraman</a:t>
            </a:r>
            <a:r>
              <a:rPr lang="en-US" sz="1200" b="0" i="0" kern="1200" dirty="0" smtClean="0">
                <a:solidFill>
                  <a:schemeClr val="tx1"/>
                </a:solidFill>
                <a:effectLst/>
                <a:latin typeface="+mn-lt"/>
                <a:ea typeface="+mn-ea"/>
                <a:cs typeface="+mn-cs"/>
              </a:rPr>
              <a:t>, 2016).</a:t>
            </a:r>
            <a:r>
              <a:rPr lang="en-US" sz="1200" kern="1200" dirty="0" smtClean="0">
                <a:solidFill>
                  <a:schemeClr val="tx1"/>
                </a:solidFill>
                <a:effectLst/>
                <a:latin typeface="+mn-lt"/>
                <a:ea typeface="+mn-ea"/>
                <a:cs typeface="+mn-cs"/>
              </a:rPr>
              <a:t> As a result the sales by the company reduces. Secondly, the Johnson &amp; Johnson will incur higher costs on overdrafts because they pay more interests. </a:t>
            </a:r>
          </a:p>
          <a:p>
            <a:r>
              <a:rPr lang="en-US" sz="1200" kern="1200" dirty="0" smtClean="0">
                <a:solidFill>
                  <a:schemeClr val="tx1"/>
                </a:solidFill>
                <a:effectLst/>
                <a:latin typeface="+mn-lt"/>
                <a:ea typeface="+mn-ea"/>
                <a:cs typeface="+mn-cs"/>
              </a:rPr>
              <a:t>Fed monetary policies are meant to promote a healthy economy. The action for monetary policy is to ensure the availability and cost of money favors the economy. First, increase the employment ensures that consumer have enough to spend on goods. Thereby, that increases sales of </a:t>
            </a:r>
            <a:r>
              <a:rPr lang="en-US" sz="1200" kern="1200" smtClean="0">
                <a:solidFill>
                  <a:schemeClr val="tx1"/>
                </a:solidFill>
                <a:effectLst/>
                <a:latin typeface="+mn-lt"/>
                <a:ea typeface="+mn-ea"/>
                <a:cs typeface="+mn-cs"/>
              </a:rPr>
              <a:t>J&amp;J Company (</a:t>
            </a:r>
            <a:r>
              <a:rPr lang="en-US" smtClean="0"/>
              <a:t>Johnson &amp; Johnson)</a:t>
            </a:r>
            <a:r>
              <a:rPr lang="en-US" sz="1200" kern="120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Also, stable prices of goods influenced by low inflation rate ensures increased sales since the firm manufacturing costs do not go up. As a result, the prices remain constant and the consumption goes up. The</a:t>
            </a:r>
            <a:r>
              <a:rPr lang="en-US" sz="1200" kern="1200" baseline="0" dirty="0" smtClean="0">
                <a:solidFill>
                  <a:schemeClr val="tx1"/>
                </a:solidFill>
                <a:effectLst/>
                <a:latin typeface="+mn-lt"/>
                <a:ea typeface="+mn-ea"/>
                <a:cs typeface="+mn-cs"/>
              </a:rPr>
              <a:t> company still faces monetary policies in terms of taxation which happens anytime leading to an increase in expenses and reduction of profits.</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During inflation there is a lot of money in the economy without corresponding increase of supply of goods. As a result, prices increases because the costs of raw materials increases. The case of Venezuela with the highest inflation rate in the world leaves the company struggling to meet profit margins (</a:t>
            </a:r>
            <a:r>
              <a:rPr lang="en-US" dirty="0" smtClean="0"/>
              <a:t>Johnson &amp; Johnson)</a:t>
            </a:r>
            <a:r>
              <a:rPr lang="en-US" sz="1200" kern="1200" dirty="0" smtClean="0">
                <a:solidFill>
                  <a:schemeClr val="tx1"/>
                </a:solidFill>
                <a:effectLst/>
                <a:latin typeface="+mn-lt"/>
                <a:ea typeface="+mn-ea"/>
                <a:cs typeface="+mn-cs"/>
              </a:rPr>
              <a:t>.</a:t>
            </a:r>
          </a:p>
          <a:p>
            <a:r>
              <a:rPr lang="en-US" sz="1200" kern="1200" dirty="0" smtClean="0">
                <a:solidFill>
                  <a:schemeClr val="tx1"/>
                </a:solidFill>
                <a:effectLst/>
                <a:latin typeface="+mn-lt"/>
                <a:ea typeface="+mn-ea"/>
                <a:cs typeface="+mn-cs"/>
              </a:rPr>
              <a:t>Economic growth and development improves finances and investment into long-term activities upgrade. Therefore, the consumption rate increases which translate to increased demand for goods of Johnson &amp; Johnson.</a:t>
            </a:r>
          </a:p>
          <a:p>
            <a:r>
              <a:rPr lang="en-US" dirty="0" smtClean="0"/>
              <a:t>Regarding the health care products, there are hostile intellectual property rights where other firms have failed to cover the validly of company’s patent.</a:t>
            </a:r>
            <a:endParaRPr lang="en-US" dirty="0"/>
          </a:p>
        </p:txBody>
      </p:sp>
      <p:sp>
        <p:nvSpPr>
          <p:cNvPr id="4" name="Slide Number Placeholder 3"/>
          <p:cNvSpPr>
            <a:spLocks noGrp="1"/>
          </p:cNvSpPr>
          <p:nvPr>
            <p:ph type="sldNum" sz="quarter" idx="10"/>
          </p:nvPr>
        </p:nvSpPr>
        <p:spPr/>
        <p:txBody>
          <a:bodyPr/>
          <a:lstStyle/>
          <a:p>
            <a:fld id="{05302544-5394-4305-92F7-6551163C66CA}" type="slidenum">
              <a:rPr lang="en-US" smtClean="0"/>
              <a:t>4</a:t>
            </a:fld>
            <a:endParaRPr lang="en-US"/>
          </a:p>
        </p:txBody>
      </p:sp>
    </p:spTree>
    <p:extLst>
      <p:ext uri="{BB962C8B-B14F-4D97-AF65-F5344CB8AC3E}">
        <p14:creationId xmlns:p14="http://schemas.microsoft.com/office/powerpoint/2010/main" val="34499698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                                      2016        2017</a:t>
            </a:r>
          </a:p>
          <a:p>
            <a:r>
              <a:rPr lang="en-US" sz="1200" kern="1200" dirty="0" smtClean="0">
                <a:solidFill>
                  <a:schemeClr val="tx1"/>
                </a:solidFill>
                <a:effectLst/>
                <a:latin typeface="+mn-lt"/>
                <a:ea typeface="+mn-ea"/>
                <a:cs typeface="+mn-cs"/>
              </a:rPr>
              <a:t>Trailing PE ratio          17.86     335.01</a:t>
            </a:r>
          </a:p>
          <a:p>
            <a:r>
              <a:rPr lang="en-US" sz="1200" kern="1200" dirty="0" smtClean="0">
                <a:solidFill>
                  <a:schemeClr val="tx1"/>
                </a:solidFill>
                <a:effectLst/>
                <a:latin typeface="+mn-lt"/>
                <a:ea typeface="+mn-ea"/>
                <a:cs typeface="+mn-cs"/>
              </a:rPr>
              <a:t>Price to Book ratio        4.04        5.83</a:t>
            </a:r>
          </a:p>
          <a:p>
            <a:r>
              <a:rPr lang="en-US" sz="1200" kern="1200" dirty="0" smtClean="0">
                <a:solidFill>
                  <a:schemeClr val="tx1"/>
                </a:solidFill>
                <a:effectLst/>
                <a:latin typeface="+mn-lt"/>
                <a:ea typeface="+mn-ea"/>
                <a:cs typeface="+mn-cs"/>
              </a:rPr>
              <a:t>ROA                            11.60%   0.85%</a:t>
            </a:r>
          </a:p>
          <a:p>
            <a:r>
              <a:rPr lang="en-US" sz="1200" kern="1200" dirty="0" smtClean="0">
                <a:solidFill>
                  <a:schemeClr val="tx1"/>
                </a:solidFill>
                <a:effectLst/>
                <a:latin typeface="+mn-lt"/>
                <a:ea typeface="+mn-ea"/>
                <a:cs typeface="+mn-cs"/>
              </a:rPr>
              <a:t>ROE                           22.95%  1.88%</a:t>
            </a:r>
          </a:p>
          <a:p>
            <a:r>
              <a:rPr lang="en-US" sz="1200" kern="1200" dirty="0" smtClean="0">
                <a:solidFill>
                  <a:schemeClr val="tx1"/>
                </a:solidFill>
                <a:effectLst/>
                <a:latin typeface="+mn-lt"/>
                <a:ea typeface="+mn-ea"/>
                <a:cs typeface="+mn-cs"/>
              </a:rPr>
              <a:t>Source: (</a:t>
            </a:r>
            <a:r>
              <a:rPr lang="en-US" dirty="0" err="1" smtClean="0"/>
              <a:t>Macrotrends</a:t>
            </a:r>
            <a:r>
              <a:rPr lang="en-US" dirty="0" smtClean="0"/>
              <a:t>)</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The PE ratio value a company by measuring the current share price relative to per share earnings. In 2016, the ratio was 17.86 but in 2017 the ratio was 335.01 which indicated a high company value. </a:t>
            </a:r>
          </a:p>
          <a:p>
            <a:r>
              <a:rPr lang="en-US" sz="1200" kern="1200" dirty="0" smtClean="0">
                <a:solidFill>
                  <a:schemeClr val="tx1"/>
                </a:solidFill>
                <a:effectLst/>
                <a:latin typeface="+mn-lt"/>
                <a:ea typeface="+mn-ea"/>
                <a:cs typeface="+mn-cs"/>
              </a:rPr>
              <a:t>The P/B ratio determines the market value relative to book value. In 2016 the P/B was 4.04. In 2017, the ratio increased to 5.83 that demonstrates an increase in market valuation of J&amp;J. </a:t>
            </a:r>
          </a:p>
          <a:p>
            <a:r>
              <a:rPr lang="en-US" sz="1200" kern="1200" dirty="0" smtClean="0">
                <a:solidFill>
                  <a:schemeClr val="tx1"/>
                </a:solidFill>
                <a:effectLst/>
                <a:latin typeface="+mn-lt"/>
                <a:ea typeface="+mn-ea"/>
                <a:cs typeface="+mn-cs"/>
              </a:rPr>
              <a:t>ROA measures the firm’s profitability relative to the assets (</a:t>
            </a:r>
            <a:r>
              <a:rPr lang="en-US" dirty="0" err="1" smtClean="0"/>
              <a:t>Christaria</a:t>
            </a:r>
            <a:r>
              <a:rPr lang="en-US" dirty="0" smtClean="0"/>
              <a:t> &amp; </a:t>
            </a:r>
            <a:r>
              <a:rPr lang="en-US" dirty="0" err="1" smtClean="0"/>
              <a:t>Kurnia</a:t>
            </a:r>
            <a:r>
              <a:rPr lang="en-US" dirty="0" smtClean="0"/>
              <a:t>,</a:t>
            </a:r>
            <a:r>
              <a:rPr lang="en-US" baseline="0" dirty="0" smtClean="0"/>
              <a:t> </a:t>
            </a:r>
            <a:r>
              <a:rPr lang="en-US" dirty="0" smtClean="0"/>
              <a:t>2016)</a:t>
            </a:r>
            <a:r>
              <a:rPr lang="en-US" sz="1200" kern="1200" dirty="0" smtClean="0">
                <a:solidFill>
                  <a:schemeClr val="tx1"/>
                </a:solidFill>
                <a:effectLst/>
                <a:latin typeface="+mn-lt"/>
                <a:ea typeface="+mn-ea"/>
                <a:cs typeface="+mn-cs"/>
              </a:rPr>
              <a:t>. The company showed a decline of ROA ratio from 2016 to 2017. That means that the firm’s profitability relative to its assets was declining. </a:t>
            </a:r>
          </a:p>
          <a:p>
            <a:r>
              <a:rPr lang="en-US" sz="1200" kern="1200" dirty="0" smtClean="0">
                <a:solidFill>
                  <a:schemeClr val="tx1"/>
                </a:solidFill>
                <a:effectLst/>
                <a:latin typeface="+mn-lt"/>
                <a:ea typeface="+mn-ea"/>
                <a:cs typeface="+mn-cs"/>
              </a:rPr>
              <a:t>ROE determines company efficiency in generating income from equity (</a:t>
            </a:r>
            <a:r>
              <a:rPr lang="en-US" dirty="0" err="1" smtClean="0"/>
              <a:t>Christaria</a:t>
            </a:r>
            <a:r>
              <a:rPr lang="en-US" dirty="0" smtClean="0"/>
              <a:t> &amp; </a:t>
            </a:r>
            <a:r>
              <a:rPr lang="en-US" dirty="0" err="1" smtClean="0"/>
              <a:t>Kurnia</a:t>
            </a:r>
            <a:r>
              <a:rPr lang="en-US" dirty="0" smtClean="0"/>
              <a:t>,</a:t>
            </a:r>
            <a:r>
              <a:rPr lang="en-US" baseline="0" dirty="0" smtClean="0"/>
              <a:t> </a:t>
            </a:r>
            <a:r>
              <a:rPr lang="en-US" dirty="0" smtClean="0"/>
              <a:t>2016)</a:t>
            </a:r>
            <a:r>
              <a:rPr lang="en-US" sz="1200" kern="1200" dirty="0" smtClean="0">
                <a:solidFill>
                  <a:schemeClr val="tx1"/>
                </a:solidFill>
                <a:effectLst/>
                <a:latin typeface="+mn-lt"/>
                <a:ea typeface="+mn-ea"/>
                <a:cs typeface="+mn-cs"/>
              </a:rPr>
              <a:t>. Also, the ratio declined from 22.95% to 1.88% in 2016 and 2017 respectively. That means the firm’s ability to make income from equity is low.</a:t>
            </a:r>
          </a:p>
          <a:p>
            <a:endParaRPr lang="en-US" dirty="0"/>
          </a:p>
        </p:txBody>
      </p:sp>
      <p:sp>
        <p:nvSpPr>
          <p:cNvPr id="4" name="Slide Number Placeholder 3"/>
          <p:cNvSpPr>
            <a:spLocks noGrp="1"/>
          </p:cNvSpPr>
          <p:nvPr>
            <p:ph type="sldNum" sz="quarter" idx="10"/>
          </p:nvPr>
        </p:nvSpPr>
        <p:spPr/>
        <p:txBody>
          <a:bodyPr/>
          <a:lstStyle/>
          <a:p>
            <a:fld id="{05302544-5394-4305-92F7-6551163C66CA}" type="slidenum">
              <a:rPr lang="en-US" smtClean="0"/>
              <a:t>5</a:t>
            </a:fld>
            <a:endParaRPr lang="en-US"/>
          </a:p>
        </p:txBody>
      </p:sp>
    </p:spTree>
    <p:extLst>
      <p:ext uri="{BB962C8B-B14F-4D97-AF65-F5344CB8AC3E}">
        <p14:creationId xmlns:p14="http://schemas.microsoft.com/office/powerpoint/2010/main" val="9540727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smtClean="0"/>
              <a:t>The price to earnings ratio  showed that the share</a:t>
            </a:r>
            <a:r>
              <a:rPr lang="en-US" baseline="0" dirty="0" smtClean="0"/>
              <a:t> price relative to per share earnings increased over the period. The P/B ratio showed an increase of market valuation of assets. Both ROA and ROE demonstrates inability to increase profit from assets and equity respectively. </a:t>
            </a:r>
            <a:endParaRPr lang="en-US" dirty="0"/>
          </a:p>
        </p:txBody>
      </p:sp>
      <p:sp>
        <p:nvSpPr>
          <p:cNvPr id="4" name="Slide Number Placeholder 3"/>
          <p:cNvSpPr>
            <a:spLocks noGrp="1"/>
          </p:cNvSpPr>
          <p:nvPr>
            <p:ph type="sldNum" sz="quarter" idx="10"/>
          </p:nvPr>
        </p:nvSpPr>
        <p:spPr/>
        <p:txBody>
          <a:bodyPr/>
          <a:lstStyle/>
          <a:p>
            <a:fld id="{05302544-5394-4305-92F7-6551163C66CA}" type="slidenum">
              <a:rPr lang="en-US" smtClean="0"/>
              <a:t>6</a:t>
            </a:fld>
            <a:endParaRPr lang="en-US"/>
          </a:p>
        </p:txBody>
      </p:sp>
    </p:spTree>
    <p:extLst>
      <p:ext uri="{BB962C8B-B14F-4D97-AF65-F5344CB8AC3E}">
        <p14:creationId xmlns:p14="http://schemas.microsoft.com/office/powerpoint/2010/main" val="8979975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12201452"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Title 8"/>
          <p:cNvSpPr>
            <a:spLocks noGrp="1"/>
          </p:cNvSpPr>
          <p:nvPr>
            <p:ph type="ctrTitle"/>
          </p:nvPr>
        </p:nvSpPr>
        <p:spPr>
          <a:xfrm>
            <a:off x="914400" y="1752604"/>
            <a:ext cx="103632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914400" y="3611607"/>
            <a:ext cx="103632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5018" y="4953000"/>
            <a:ext cx="12197020"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331824CE-89B2-4DE7-B0DF-9CC56B1A2C86}" type="datetimeFigureOut">
              <a:rPr lang="en-US" smtClean="0"/>
              <a:t>10/31/2020</a:t>
            </a:fld>
            <a:endParaRPr lang="en-US"/>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US"/>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177159C8-AA24-471C-838A-2AA6D3BB014D}"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331824CE-89B2-4DE7-B0DF-9CC56B1A2C86}" type="datetimeFigureOut">
              <a:rPr lang="en-US" smtClean="0"/>
              <a:t>10/31/2020</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177159C8-AA24-471C-838A-2AA6D3BB014D}" type="slidenum">
              <a:rPr lang="en-US" smtClean="0"/>
              <a:t>‹#›</a:t>
            </a:fld>
            <a:endParaRPr lang="en-US"/>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63168" y="1059712"/>
            <a:ext cx="103632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5230284" y="2931712"/>
            <a:ext cx="6096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331824CE-89B2-4DE7-B0DF-9CC56B1A2C86}" type="datetimeFigureOut">
              <a:rPr lang="en-US" smtClean="0"/>
              <a:t>10/31/2020</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177159C8-AA24-471C-838A-2AA6D3BB014D}" type="slidenum">
              <a:rPr lang="en-US" smtClean="0"/>
              <a:t>‹#›</a:t>
            </a:fld>
            <a:endParaRPr lang="en-US"/>
          </a:p>
        </p:txBody>
      </p:sp>
      <p:sp>
        <p:nvSpPr>
          <p:cNvPr id="7" name="Chevron 6"/>
          <p:cNvSpPr/>
          <p:nvPr/>
        </p:nvSpPr>
        <p:spPr>
          <a:xfrm>
            <a:off x="4848907" y="3005472"/>
            <a:ext cx="24384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Chevron 7"/>
          <p:cNvSpPr/>
          <p:nvPr/>
        </p:nvSpPr>
        <p:spPr>
          <a:xfrm>
            <a:off x="4600352" y="3005472"/>
            <a:ext cx="24384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09600" y="1481331"/>
            <a:ext cx="53848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6197600" y="1481331"/>
            <a:ext cx="53848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331824CE-89B2-4DE7-B0DF-9CC56B1A2C86}" type="datetimeFigureOut">
              <a:rPr lang="en-US" smtClean="0"/>
              <a:t>10/31/2020</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177159C8-AA24-471C-838A-2AA6D3BB014D}" type="slidenum">
              <a:rPr lang="en-US" smtClean="0"/>
              <a:t>‹#›</a:t>
            </a:fld>
            <a:endParaRPr lang="en-US"/>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109728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609600" y="5410200"/>
            <a:ext cx="5386917"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6193370" y="5410200"/>
            <a:ext cx="5389033"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609600" y="1444297"/>
            <a:ext cx="5386917"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6193369" y="1444297"/>
            <a:ext cx="5389033"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331824CE-89B2-4DE7-B0DF-9CC56B1A2C86}" type="datetimeFigureOut">
              <a:rPr lang="en-US" smtClean="0"/>
              <a:t>10/31/2020</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177159C8-AA24-471C-838A-2AA6D3BB014D}"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331824CE-89B2-4DE7-B0DF-9CC56B1A2C86}" type="datetimeFigureOut">
              <a:rPr lang="en-US" smtClean="0"/>
              <a:t>10/31/2020</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177159C8-AA24-471C-838A-2AA6D3BB014D}" type="slidenum">
              <a:rPr lang="en-US" smtClean="0"/>
              <a:t>‹#›</a:t>
            </a:fld>
            <a:endParaRPr lang="en-US"/>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331824CE-89B2-4DE7-B0DF-9CC56B1A2C86}" type="datetimeFigureOut">
              <a:rPr lang="en-US" smtClean="0"/>
              <a:t>10/31/2020</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177159C8-AA24-471C-838A-2AA6D3BB014D}"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219200" y="4876800"/>
            <a:ext cx="9975701"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5892800" y="5355102"/>
            <a:ext cx="5299456"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1219200" y="274320"/>
            <a:ext cx="9973056"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8969376" y="6407944"/>
            <a:ext cx="2560320" cy="365760"/>
          </a:xfrm>
        </p:spPr>
        <p:txBody>
          <a:bodyPr/>
          <a:lstStyle>
            <a:extLst/>
          </a:lstStyle>
          <a:p>
            <a:fld id="{331824CE-89B2-4DE7-B0DF-9CC56B1A2C86}" type="datetimeFigureOut">
              <a:rPr lang="en-US" smtClean="0"/>
              <a:t>10/31/2020</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177159C8-AA24-471C-838A-2AA6D3BB014D}"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521643" y="5443402"/>
            <a:ext cx="95504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304800" y="189968"/>
            <a:ext cx="115824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331824CE-89B2-4DE7-B0DF-9CC56B1A2C86}" type="datetimeFigureOut">
              <a:rPr lang="en-US" smtClean="0"/>
              <a:t>10/31/2020</a:t>
            </a:fld>
            <a:endParaRPr lang="en-US"/>
          </a:p>
        </p:txBody>
      </p:sp>
      <p:sp>
        <p:nvSpPr>
          <p:cNvPr id="6" name="Footer Placeholder 5"/>
          <p:cNvSpPr>
            <a:spLocks noGrp="1"/>
          </p:cNvSpPr>
          <p:nvPr>
            <p:ph type="ftr" sz="quarter" idx="11"/>
          </p:nvPr>
        </p:nvSpPr>
        <p:spPr>
          <a:xfrm>
            <a:off x="5840098" y="6407947"/>
            <a:ext cx="3134241" cy="365125"/>
          </a:xfrm>
        </p:spPr>
        <p:txBody>
          <a:bodyPr/>
          <a:lstStyle>
            <a:lvl1pPr>
              <a:defRPr>
                <a:solidFill>
                  <a:schemeClr val="tx1"/>
                </a:solidFill>
              </a:defRPr>
            </a:lvl1pPr>
            <a:extLst/>
          </a:lstStyle>
          <a:p>
            <a:endParaRPr lang="en-US"/>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177159C8-AA24-471C-838A-2AA6D3BB014D}" type="slidenum">
              <a:rPr lang="en-US" smtClean="0"/>
              <a:t>‹#›</a:t>
            </a:fld>
            <a:endParaRPr lang="en-US"/>
          </a:p>
        </p:txBody>
      </p:sp>
      <p:sp>
        <p:nvSpPr>
          <p:cNvPr id="2" name="Title 1"/>
          <p:cNvSpPr>
            <a:spLocks noGrp="1"/>
          </p:cNvSpPr>
          <p:nvPr>
            <p:ph type="title"/>
          </p:nvPr>
        </p:nvSpPr>
        <p:spPr>
          <a:xfrm>
            <a:off x="304801" y="4865122"/>
            <a:ext cx="10767243"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665697" y="5944936"/>
            <a:ext cx="6587499"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Freeform 8"/>
          <p:cNvSpPr>
            <a:spLocks/>
          </p:cNvSpPr>
          <p:nvPr/>
        </p:nvSpPr>
        <p:spPr bwMode="auto">
          <a:xfrm>
            <a:off x="647623" y="5939011"/>
            <a:ext cx="492060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Right Triangle 9"/>
          <p:cNvSpPr>
            <a:spLocks/>
          </p:cNvSpPr>
          <p:nvPr/>
        </p:nvSpPr>
        <p:spPr bwMode="auto">
          <a:xfrm>
            <a:off x="-8056" y="5791253"/>
            <a:ext cx="4536419"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Straight Connector 10"/>
          <p:cNvCxnSpPr/>
          <p:nvPr/>
        </p:nvCxnSpPr>
        <p:spPr>
          <a:xfrm>
            <a:off x="-12316" y="5787741"/>
            <a:ext cx="454067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11552149" y="4988440"/>
            <a:ext cx="24384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Chevron 12"/>
          <p:cNvSpPr/>
          <p:nvPr/>
        </p:nvSpPr>
        <p:spPr>
          <a:xfrm>
            <a:off x="11303595" y="4988440"/>
            <a:ext cx="24384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609600" y="1481332"/>
            <a:ext cx="109728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331824CE-89B2-4DE7-B0DF-9CC56B1A2C86}" type="datetimeFigureOut">
              <a:rPr lang="en-US" smtClean="0"/>
              <a:t>10/31/2020</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177159C8-AA24-471C-838A-2AA6D3BB014D}"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125351" y="274643"/>
            <a:ext cx="236996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609600" y="274641"/>
            <a:ext cx="84328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331824CE-89B2-4DE7-B0DF-9CC56B1A2C86}" type="datetimeFigureOut">
              <a:rPr lang="en-US" smtClean="0"/>
              <a:t>10/31/2020</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177159C8-AA24-471C-838A-2AA6D3BB014D}"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665697" y="5944936"/>
            <a:ext cx="6587499"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Freeform 11"/>
          <p:cNvSpPr>
            <a:spLocks/>
          </p:cNvSpPr>
          <p:nvPr/>
        </p:nvSpPr>
        <p:spPr bwMode="auto">
          <a:xfrm>
            <a:off x="647623" y="5939011"/>
            <a:ext cx="492060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Right Triangle 13"/>
          <p:cNvSpPr>
            <a:spLocks/>
          </p:cNvSpPr>
          <p:nvPr/>
        </p:nvSpPr>
        <p:spPr bwMode="auto">
          <a:xfrm>
            <a:off x="-8056" y="5791253"/>
            <a:ext cx="4536419"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Straight Connector 14"/>
          <p:cNvCxnSpPr/>
          <p:nvPr/>
        </p:nvCxnSpPr>
        <p:spPr>
          <a:xfrm>
            <a:off x="-12316" y="5787741"/>
            <a:ext cx="454067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609600" y="274638"/>
            <a:ext cx="109728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609600" y="1481331"/>
            <a:ext cx="109728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8969376" y="6407944"/>
            <a:ext cx="2560320" cy="365760"/>
          </a:xfrm>
          <a:prstGeom prst="rect">
            <a:avLst/>
          </a:prstGeom>
        </p:spPr>
        <p:txBody>
          <a:bodyPr vert="horz" anchor="b"/>
          <a:lstStyle>
            <a:lvl1pPr algn="l" eaLnBrk="1" latinLnBrk="0" hangingPunct="1">
              <a:defRPr kumimoji="0" sz="1000">
                <a:solidFill>
                  <a:schemeClr val="tx1"/>
                </a:solidFill>
              </a:defRPr>
            </a:lvl1pPr>
            <a:extLst/>
          </a:lstStyle>
          <a:p>
            <a:fld id="{331824CE-89B2-4DE7-B0DF-9CC56B1A2C86}" type="datetimeFigureOut">
              <a:rPr lang="en-US" smtClean="0"/>
              <a:t>10/31/2020</a:t>
            </a:fld>
            <a:endParaRPr lang="en-US"/>
          </a:p>
        </p:txBody>
      </p:sp>
      <p:sp>
        <p:nvSpPr>
          <p:cNvPr id="22" name="Footer Placeholder 21"/>
          <p:cNvSpPr>
            <a:spLocks noGrp="1"/>
          </p:cNvSpPr>
          <p:nvPr>
            <p:ph type="ftr" sz="quarter" idx="3"/>
          </p:nvPr>
        </p:nvSpPr>
        <p:spPr>
          <a:xfrm>
            <a:off x="5840098" y="6407947"/>
            <a:ext cx="3134241" cy="365125"/>
          </a:xfrm>
          <a:prstGeom prst="rect">
            <a:avLst/>
          </a:prstGeom>
        </p:spPr>
        <p:txBody>
          <a:bodyPr vert="horz" anchor="b"/>
          <a:lstStyle>
            <a:lvl1pPr algn="r" eaLnBrk="1" latinLnBrk="0" hangingPunct="1">
              <a:defRPr kumimoji="0" sz="1000">
                <a:solidFill>
                  <a:schemeClr val="tx1"/>
                </a:solidFill>
              </a:defRPr>
            </a:lvl1pPr>
            <a:extLst/>
          </a:lstStyle>
          <a:p>
            <a:endParaRPr lang="en-US"/>
          </a:p>
        </p:txBody>
      </p:sp>
      <p:sp>
        <p:nvSpPr>
          <p:cNvPr id="18" name="Slide Number Placeholder 17"/>
          <p:cNvSpPr>
            <a:spLocks noGrp="1"/>
          </p:cNvSpPr>
          <p:nvPr>
            <p:ph type="sldNum" sz="quarter" idx="4"/>
          </p:nvPr>
        </p:nvSpPr>
        <p:spPr>
          <a:xfrm>
            <a:off x="11529696" y="6407947"/>
            <a:ext cx="487680" cy="365125"/>
          </a:xfrm>
          <a:prstGeom prst="rect">
            <a:avLst/>
          </a:prstGeom>
        </p:spPr>
        <p:txBody>
          <a:bodyPr vert="horz" anchor="b"/>
          <a:lstStyle>
            <a:lvl1pPr algn="r" eaLnBrk="1" latinLnBrk="0" hangingPunct="1">
              <a:defRPr kumimoji="0" sz="1000" b="0">
                <a:solidFill>
                  <a:schemeClr val="tx1"/>
                </a:solidFill>
              </a:defRPr>
            </a:lvl1pPr>
            <a:extLst/>
          </a:lstStyle>
          <a:p>
            <a:fld id="{177159C8-AA24-471C-838A-2AA6D3BB014D}"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s://www.macrotrends.net/stocks/charts/JNJ/johnson-johnson/pe-ratio" TargetMode="External"/><Relationship Id="rId2" Type="http://schemas.openxmlformats.org/officeDocument/2006/relationships/hyperlink" Target="https://www.investor.jnj.com/_document/2017-annual-report?id=00000162-2469-d298-ad7a-657fef1c0000"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Signature Assignment: Shareholder Analysis</a:t>
            </a:r>
            <a:endParaRPr lang="en-US" dirty="0"/>
          </a:p>
        </p:txBody>
      </p:sp>
      <p:sp>
        <p:nvSpPr>
          <p:cNvPr id="3" name="Subtitle 2"/>
          <p:cNvSpPr>
            <a:spLocks noGrp="1"/>
          </p:cNvSpPr>
          <p:nvPr>
            <p:ph type="subTitle" idx="1"/>
          </p:nvPr>
        </p:nvSpPr>
        <p:spPr/>
        <p:txBody>
          <a:bodyPr>
            <a:normAutofit fontScale="92500" lnSpcReduction="20000"/>
          </a:bodyPr>
          <a:lstStyle/>
          <a:p>
            <a:r>
              <a:rPr lang="en-US" dirty="0" smtClean="0"/>
              <a:t>FIN571 – Corporate Finance</a:t>
            </a:r>
          </a:p>
          <a:p>
            <a:r>
              <a:rPr lang="en-US" dirty="0" smtClean="0"/>
              <a:t>YOUR NAME</a:t>
            </a:r>
          </a:p>
          <a:p>
            <a:r>
              <a:rPr lang="en-US" dirty="0" smtClean="0"/>
              <a:t>DATE</a:t>
            </a:r>
          </a:p>
          <a:p>
            <a:endParaRPr lang="en-US" dirty="0"/>
          </a:p>
        </p:txBody>
      </p:sp>
    </p:spTree>
    <p:extLst>
      <p:ext uri="{BB962C8B-B14F-4D97-AF65-F5344CB8AC3E}">
        <p14:creationId xmlns:p14="http://schemas.microsoft.com/office/powerpoint/2010/main" val="176169218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Economic Conditions</a:t>
            </a:r>
          </a:p>
          <a:p>
            <a:r>
              <a:rPr lang="en-US" dirty="0" smtClean="0"/>
              <a:t>Market Conditions in 2017</a:t>
            </a:r>
          </a:p>
          <a:p>
            <a:r>
              <a:rPr lang="en-US" dirty="0" smtClean="0"/>
              <a:t>Performance Comparison for 2017 vs 2016</a:t>
            </a:r>
          </a:p>
          <a:p>
            <a:r>
              <a:rPr lang="en-US" dirty="0" smtClean="0"/>
              <a:t>Conclusion</a:t>
            </a:r>
          </a:p>
          <a:p>
            <a:r>
              <a:rPr lang="en-US" dirty="0" smtClean="0"/>
              <a:t>References</a:t>
            </a:r>
          </a:p>
          <a:p>
            <a:endParaRPr lang="en-US" dirty="0"/>
          </a:p>
        </p:txBody>
      </p:sp>
      <p:sp>
        <p:nvSpPr>
          <p:cNvPr id="2" name="Title 1"/>
          <p:cNvSpPr>
            <a:spLocks noGrp="1"/>
          </p:cNvSpPr>
          <p:nvPr>
            <p:ph type="title"/>
          </p:nvPr>
        </p:nvSpPr>
        <p:spPr/>
        <p:txBody>
          <a:bodyPr/>
          <a:lstStyle/>
          <a:p>
            <a:r>
              <a:rPr lang="en-US" dirty="0" smtClean="0"/>
              <a:t>Table of Contents</a:t>
            </a:r>
            <a:endParaRPr lang="en-US" dirty="0"/>
          </a:p>
        </p:txBody>
      </p:sp>
    </p:spTree>
    <p:extLst>
      <p:ext uri="{BB962C8B-B14F-4D97-AF65-F5344CB8AC3E}">
        <p14:creationId xmlns:p14="http://schemas.microsoft.com/office/powerpoint/2010/main" val="406760359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Political factors determines government impact on the organization.</a:t>
            </a:r>
          </a:p>
          <a:p>
            <a:r>
              <a:rPr lang="en-US" dirty="0" smtClean="0"/>
              <a:t>Environmental conditions explore tradeoffs of the corporate social responsibility and profits.</a:t>
            </a:r>
          </a:p>
          <a:p>
            <a:r>
              <a:rPr lang="en-US" dirty="0" smtClean="0"/>
              <a:t>Currency fluctuations may increase or decrease organization profits.</a:t>
            </a:r>
          </a:p>
          <a:p>
            <a:r>
              <a:rPr lang="en-US" dirty="0" smtClean="0"/>
              <a:t>Global Economics determines competence to trade globally. </a:t>
            </a:r>
          </a:p>
          <a:p>
            <a:r>
              <a:rPr lang="en-US" dirty="0" smtClean="0"/>
              <a:t>Government Influences can either increase or decrease trade. </a:t>
            </a:r>
          </a:p>
          <a:p>
            <a:endParaRPr lang="en-US" dirty="0"/>
          </a:p>
        </p:txBody>
      </p:sp>
      <p:sp>
        <p:nvSpPr>
          <p:cNvPr id="2" name="Title 1"/>
          <p:cNvSpPr>
            <a:spLocks noGrp="1"/>
          </p:cNvSpPr>
          <p:nvPr>
            <p:ph type="title"/>
          </p:nvPr>
        </p:nvSpPr>
        <p:spPr/>
        <p:txBody>
          <a:bodyPr/>
          <a:lstStyle/>
          <a:p>
            <a:r>
              <a:rPr lang="en-US" dirty="0" smtClean="0"/>
              <a:t>Economic Conditions</a:t>
            </a:r>
            <a:endParaRPr lang="en-US" dirty="0"/>
          </a:p>
        </p:txBody>
      </p:sp>
    </p:spTree>
    <p:extLst>
      <p:ext uri="{BB962C8B-B14F-4D97-AF65-F5344CB8AC3E}">
        <p14:creationId xmlns:p14="http://schemas.microsoft.com/office/powerpoint/2010/main" val="378128969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dirty="0"/>
              <a:t>Interest Rates</a:t>
            </a:r>
          </a:p>
          <a:p>
            <a:pPr lvl="0"/>
            <a:r>
              <a:rPr lang="en-US" dirty="0"/>
              <a:t>Fed Monetary Policy</a:t>
            </a:r>
          </a:p>
          <a:p>
            <a:pPr lvl="0"/>
            <a:r>
              <a:rPr lang="en-US" dirty="0"/>
              <a:t>Inflation</a:t>
            </a:r>
          </a:p>
          <a:p>
            <a:pPr lvl="0"/>
            <a:r>
              <a:rPr lang="en-US" dirty="0" smtClean="0"/>
              <a:t>Economic </a:t>
            </a:r>
            <a:r>
              <a:rPr lang="en-US" dirty="0"/>
              <a:t>growth and </a:t>
            </a:r>
            <a:r>
              <a:rPr lang="en-US" dirty="0" smtClean="0"/>
              <a:t>development</a:t>
            </a:r>
          </a:p>
          <a:p>
            <a:pPr lvl="0"/>
            <a:r>
              <a:rPr lang="en-US" dirty="0"/>
              <a:t>H</a:t>
            </a:r>
            <a:r>
              <a:rPr lang="en-US" dirty="0" smtClean="0"/>
              <a:t>ostile </a:t>
            </a:r>
            <a:r>
              <a:rPr lang="en-US" dirty="0"/>
              <a:t>to intellectual property rights</a:t>
            </a:r>
          </a:p>
          <a:p>
            <a:pPr marL="0" indent="0">
              <a:buNone/>
            </a:pPr>
            <a:endParaRPr lang="en-US" dirty="0"/>
          </a:p>
        </p:txBody>
      </p:sp>
      <p:sp>
        <p:nvSpPr>
          <p:cNvPr id="2" name="Title 1"/>
          <p:cNvSpPr>
            <a:spLocks noGrp="1"/>
          </p:cNvSpPr>
          <p:nvPr>
            <p:ph type="title"/>
          </p:nvPr>
        </p:nvSpPr>
        <p:spPr/>
        <p:txBody>
          <a:bodyPr/>
          <a:lstStyle/>
          <a:p>
            <a:pPr algn="ctr"/>
            <a:r>
              <a:rPr lang="en-US" dirty="0" smtClean="0"/>
              <a:t>Market Conditions in 2017</a:t>
            </a:r>
            <a:endParaRPr lang="en-US" dirty="0"/>
          </a:p>
        </p:txBody>
      </p:sp>
    </p:spTree>
    <p:extLst>
      <p:ext uri="{BB962C8B-B14F-4D97-AF65-F5344CB8AC3E}">
        <p14:creationId xmlns:p14="http://schemas.microsoft.com/office/powerpoint/2010/main" val="176652635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buNone/>
            </a:pPr>
            <a:r>
              <a:rPr lang="en-US" dirty="0" smtClean="0"/>
              <a:t>                                          2016                                                      2017</a:t>
            </a:r>
            <a:endParaRPr lang="en-US" dirty="0"/>
          </a:p>
          <a:p>
            <a:r>
              <a:rPr lang="en-US" dirty="0"/>
              <a:t>Trailing PE ratio          17.86     </a:t>
            </a:r>
            <a:r>
              <a:rPr lang="en-US" dirty="0" smtClean="0"/>
              <a:t>                                                335.01</a:t>
            </a:r>
            <a:endParaRPr lang="en-US" dirty="0"/>
          </a:p>
          <a:p>
            <a:r>
              <a:rPr lang="en-US" dirty="0"/>
              <a:t>Price to Book ratio       </a:t>
            </a:r>
            <a:r>
              <a:rPr lang="en-US" dirty="0" smtClean="0"/>
              <a:t>4.04                                                        </a:t>
            </a:r>
            <a:r>
              <a:rPr lang="en-US" dirty="0"/>
              <a:t>5.83</a:t>
            </a:r>
          </a:p>
          <a:p>
            <a:r>
              <a:rPr lang="en-US" dirty="0"/>
              <a:t>ROA                            11.60%   </a:t>
            </a:r>
            <a:r>
              <a:rPr lang="en-US" dirty="0" smtClean="0"/>
              <a:t>                                                  0.85</a:t>
            </a:r>
            <a:r>
              <a:rPr lang="en-US" dirty="0"/>
              <a:t>%</a:t>
            </a:r>
          </a:p>
          <a:p>
            <a:r>
              <a:rPr lang="en-US" dirty="0"/>
              <a:t>ROE                           </a:t>
            </a:r>
            <a:r>
              <a:rPr lang="en-US" dirty="0" smtClean="0"/>
              <a:t> 22.95</a:t>
            </a:r>
            <a:r>
              <a:rPr lang="en-US" dirty="0"/>
              <a:t>%  </a:t>
            </a:r>
            <a:r>
              <a:rPr lang="en-US" dirty="0" smtClean="0"/>
              <a:t>                                                   1.88</a:t>
            </a:r>
            <a:r>
              <a:rPr lang="en-US" dirty="0"/>
              <a:t>%</a:t>
            </a:r>
          </a:p>
        </p:txBody>
      </p:sp>
      <p:sp>
        <p:nvSpPr>
          <p:cNvPr id="2" name="Title 1"/>
          <p:cNvSpPr>
            <a:spLocks noGrp="1"/>
          </p:cNvSpPr>
          <p:nvPr>
            <p:ph type="title"/>
          </p:nvPr>
        </p:nvSpPr>
        <p:spPr/>
        <p:txBody>
          <a:bodyPr>
            <a:normAutofit/>
          </a:bodyPr>
          <a:lstStyle/>
          <a:p>
            <a:r>
              <a:rPr lang="en-US" dirty="0" smtClean="0">
                <a:latin typeface="Times New Roman" pitchFamily="18" charset="0"/>
                <a:cs typeface="Times New Roman" pitchFamily="18" charset="0"/>
              </a:rPr>
              <a:t>Performance Comparison for 2017 vs 2016</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419279493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marL="0" indent="0">
              <a:buNone/>
            </a:pPr>
            <a:r>
              <a:rPr lang="en-US" dirty="0"/>
              <a:t>Economic conditions affecting </a:t>
            </a:r>
            <a:r>
              <a:rPr lang="en-US" dirty="0" smtClean="0"/>
              <a:t>businesses include Political, Environmental, Currency, Global Economics and Government Influence.</a:t>
            </a:r>
          </a:p>
          <a:p>
            <a:pPr marL="0" indent="0">
              <a:buNone/>
            </a:pPr>
            <a:r>
              <a:rPr lang="en-US" dirty="0" smtClean="0"/>
              <a:t>The market condition relevant to Johnson &amp; Johnson include Interest Rates, Fed </a:t>
            </a:r>
            <a:r>
              <a:rPr lang="en-US" dirty="0"/>
              <a:t>Monetary </a:t>
            </a:r>
            <a:r>
              <a:rPr lang="en-US" dirty="0" smtClean="0"/>
              <a:t>Policy, Inflation, Income </a:t>
            </a:r>
            <a:r>
              <a:rPr lang="en-US" dirty="0"/>
              <a:t>and </a:t>
            </a:r>
            <a:r>
              <a:rPr lang="en-US" dirty="0" smtClean="0"/>
              <a:t>employment and Economic </a:t>
            </a:r>
            <a:r>
              <a:rPr lang="en-US" dirty="0"/>
              <a:t>growth and </a:t>
            </a:r>
            <a:r>
              <a:rPr lang="en-US" dirty="0" smtClean="0"/>
              <a:t>development.</a:t>
            </a:r>
          </a:p>
          <a:p>
            <a:pPr marL="0" indent="0">
              <a:buNone/>
            </a:pPr>
            <a:r>
              <a:rPr lang="en-US" dirty="0" smtClean="0"/>
              <a:t>Johnson &amp; Johnson’s price to earnings and Price to book ratio increased from 2016 to 2017 while the ROA and ROE decreased over the same period. </a:t>
            </a:r>
          </a:p>
          <a:p>
            <a:pPr marL="0" indent="0">
              <a:buNone/>
            </a:pPr>
            <a:endParaRPr lang="en-US" dirty="0"/>
          </a:p>
          <a:p>
            <a:pPr marL="0" indent="0">
              <a:buNone/>
            </a:pPr>
            <a:endParaRPr lang="en-US" dirty="0"/>
          </a:p>
          <a:p>
            <a:pPr marL="0" indent="0">
              <a:buNone/>
            </a:pPr>
            <a:endParaRPr lang="en-US" dirty="0"/>
          </a:p>
        </p:txBody>
      </p:sp>
      <p:sp>
        <p:nvSpPr>
          <p:cNvPr id="2" name="Title 1"/>
          <p:cNvSpPr>
            <a:spLocks noGrp="1"/>
          </p:cNvSpPr>
          <p:nvPr>
            <p:ph type="title"/>
          </p:nvPr>
        </p:nvSpPr>
        <p:spPr/>
        <p:txBody>
          <a:bodyPr/>
          <a:lstStyle/>
          <a:p>
            <a:pPr algn="ctr"/>
            <a:r>
              <a:rPr lang="en-US" dirty="0" smtClean="0"/>
              <a:t>Conclusion</a:t>
            </a:r>
            <a:endParaRPr lang="en-US" dirty="0"/>
          </a:p>
        </p:txBody>
      </p:sp>
    </p:spTree>
    <p:extLst>
      <p:ext uri="{BB962C8B-B14F-4D97-AF65-F5344CB8AC3E}">
        <p14:creationId xmlns:p14="http://schemas.microsoft.com/office/powerpoint/2010/main" val="12196339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35148" y="1690688"/>
            <a:ext cx="10515600" cy="4351338"/>
          </a:xfrm>
        </p:spPr>
        <p:txBody>
          <a:bodyPr>
            <a:normAutofit fontScale="85000" lnSpcReduction="10000"/>
          </a:bodyPr>
          <a:lstStyle/>
          <a:p>
            <a:pPr marL="0" indent="0">
              <a:buNone/>
            </a:pPr>
            <a:r>
              <a:rPr lang="en-US" dirty="0" smtClean="0"/>
              <a:t>Johnson &amp; Johnson. </a:t>
            </a:r>
            <a:r>
              <a:rPr lang="en-US" dirty="0"/>
              <a:t>Annual Report 2017. </a:t>
            </a:r>
            <a:r>
              <a:rPr lang="en-US" dirty="0">
                <a:hlinkClick r:id="rId2"/>
              </a:rPr>
              <a:t>https://www.investor.jnj.com/_</a:t>
            </a:r>
            <a:r>
              <a:rPr lang="en-US" dirty="0" smtClean="0">
                <a:hlinkClick r:id="rId2"/>
              </a:rPr>
              <a:t>document/2017-annual-report?id=00000162-2469-d298-ad7a-657fef1c0000</a:t>
            </a:r>
            <a:endParaRPr lang="en-US" dirty="0" smtClean="0"/>
          </a:p>
          <a:p>
            <a:pPr marL="0" indent="0">
              <a:buNone/>
            </a:pPr>
            <a:r>
              <a:rPr lang="en-US" dirty="0" smtClean="0"/>
              <a:t>Macro trends. </a:t>
            </a:r>
            <a:r>
              <a:rPr lang="en-US" dirty="0"/>
              <a:t>Johnson &amp; Johnson </a:t>
            </a:r>
            <a:r>
              <a:rPr lang="en-US" dirty="0" smtClean="0"/>
              <a:t>Ratios </a:t>
            </a:r>
            <a:r>
              <a:rPr lang="en-US" dirty="0"/>
              <a:t>2006-2020 | </a:t>
            </a:r>
            <a:r>
              <a:rPr lang="en-US" dirty="0" smtClean="0"/>
              <a:t>JNJ. </a:t>
            </a:r>
            <a:r>
              <a:rPr lang="en-US" dirty="0" err="1" smtClean="0"/>
              <a:t>Reytreived</a:t>
            </a:r>
            <a:r>
              <a:rPr lang="en-US" dirty="0"/>
              <a:t> From </a:t>
            </a:r>
            <a:r>
              <a:rPr lang="en-US" dirty="0">
                <a:hlinkClick r:id="rId3"/>
              </a:rPr>
              <a:t>https://</a:t>
            </a:r>
            <a:r>
              <a:rPr lang="en-US" dirty="0" smtClean="0">
                <a:hlinkClick r:id="rId3"/>
              </a:rPr>
              <a:t>www.macrotrends.net/stocks/charts/JNJ/johnson-johnson/pe-ratio</a:t>
            </a:r>
            <a:endParaRPr lang="en-US" dirty="0" smtClean="0"/>
          </a:p>
          <a:p>
            <a:pPr marL="0" indent="0">
              <a:buNone/>
            </a:pPr>
            <a:r>
              <a:rPr lang="en-US" dirty="0" err="1"/>
              <a:t>Christaria</a:t>
            </a:r>
            <a:r>
              <a:rPr lang="en-US" dirty="0"/>
              <a:t>, F., &amp; </a:t>
            </a:r>
            <a:r>
              <a:rPr lang="en-US" dirty="0" err="1"/>
              <a:t>Kurnia</a:t>
            </a:r>
            <a:r>
              <a:rPr lang="en-US" dirty="0"/>
              <a:t>, R. (2016). The Impact of Financial Ratios, Operational Efficiency and Non-Performing Loan Towards Commercial Bank Profitability. </a:t>
            </a:r>
            <a:r>
              <a:rPr lang="en-US" i="1" dirty="0"/>
              <a:t>Accounting and Finance Review (AFR) </a:t>
            </a:r>
            <a:r>
              <a:rPr lang="en-US" i="1" dirty="0" err="1"/>
              <a:t>Vol</a:t>
            </a:r>
            <a:r>
              <a:rPr lang="en-US" dirty="0"/>
              <a:t>, </a:t>
            </a:r>
            <a:r>
              <a:rPr lang="en-US" i="1" dirty="0"/>
              <a:t>1</a:t>
            </a:r>
            <a:r>
              <a:rPr lang="en-US" dirty="0"/>
              <a:t>(1</a:t>
            </a:r>
            <a:r>
              <a:rPr lang="en-US" dirty="0" smtClean="0"/>
              <a:t>).</a:t>
            </a:r>
          </a:p>
          <a:p>
            <a:pPr marL="0" indent="0">
              <a:buNone/>
            </a:pPr>
            <a:r>
              <a:rPr lang="en-US" dirty="0" err="1"/>
              <a:t>Anand</a:t>
            </a:r>
            <a:r>
              <a:rPr lang="en-US" dirty="0"/>
              <a:t>, A., &amp; </a:t>
            </a:r>
            <a:r>
              <a:rPr lang="en-US" dirty="0" err="1"/>
              <a:t>Venkataraman</a:t>
            </a:r>
            <a:r>
              <a:rPr lang="en-US" dirty="0"/>
              <a:t>, K. (2016). Market conditions, fragility, and the economics of market making. </a:t>
            </a:r>
            <a:r>
              <a:rPr lang="en-US" i="1" dirty="0"/>
              <a:t>Journal of Financial Economics</a:t>
            </a:r>
            <a:r>
              <a:rPr lang="en-US" dirty="0"/>
              <a:t>, </a:t>
            </a:r>
            <a:r>
              <a:rPr lang="en-US" i="1" dirty="0"/>
              <a:t>121</a:t>
            </a:r>
            <a:r>
              <a:rPr lang="en-US" dirty="0"/>
              <a:t>(2), 327-349.</a:t>
            </a:r>
            <a:endParaRPr lang="en-US" dirty="0" smtClean="0"/>
          </a:p>
          <a:p>
            <a:pPr marL="0" indent="0">
              <a:buNone/>
            </a:pPr>
            <a:endParaRPr lang="en-US" dirty="0" smtClean="0"/>
          </a:p>
          <a:p>
            <a:pPr marL="0" indent="0">
              <a:buNone/>
            </a:pPr>
            <a:endParaRPr lang="en-US" b="1" dirty="0"/>
          </a:p>
          <a:p>
            <a:pPr marL="0" indent="0">
              <a:buNone/>
            </a:pPr>
            <a:endParaRPr lang="en-US" dirty="0" smtClean="0"/>
          </a:p>
          <a:p>
            <a:endParaRPr lang="en-US" dirty="0"/>
          </a:p>
        </p:txBody>
      </p:sp>
      <p:sp>
        <p:nvSpPr>
          <p:cNvPr id="2" name="Title 1"/>
          <p:cNvSpPr>
            <a:spLocks noGrp="1"/>
          </p:cNvSpPr>
          <p:nvPr>
            <p:ph type="title"/>
          </p:nvPr>
        </p:nvSpPr>
        <p:spPr/>
        <p:txBody>
          <a:bodyPr/>
          <a:lstStyle/>
          <a:p>
            <a:pPr algn="ctr"/>
            <a:r>
              <a:rPr lang="en-US" dirty="0" smtClean="0">
                <a:latin typeface="Times New Roman" pitchFamily="18" charset="0"/>
                <a:cs typeface="Times New Roman" pitchFamily="18" charset="0"/>
              </a:rPr>
              <a:t>References</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244201128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Concourse</Template>
  <TotalTime>71</TotalTime>
  <Words>1210</Words>
  <Application>Microsoft Office PowerPoint</Application>
  <PresentationFormat>Custom</PresentationFormat>
  <Paragraphs>65</Paragraphs>
  <Slides>7</Slides>
  <Notes>4</Notes>
  <HiddenSlides>0</HiddenSlides>
  <MMClips>0</MMClips>
  <ScaleCrop>false</ScaleCrop>
  <HeadingPairs>
    <vt:vector size="4" baseType="variant">
      <vt:variant>
        <vt:lpstr>Theme</vt:lpstr>
      </vt:variant>
      <vt:variant>
        <vt:i4>1</vt:i4>
      </vt:variant>
      <vt:variant>
        <vt:lpstr>Slide Titles</vt:lpstr>
      </vt:variant>
      <vt:variant>
        <vt:i4>7</vt:i4>
      </vt:variant>
    </vt:vector>
  </HeadingPairs>
  <TitlesOfParts>
    <vt:vector size="8" baseType="lpstr">
      <vt:lpstr>Concourse</vt:lpstr>
      <vt:lpstr>Signature Assignment: Shareholder Analysis</vt:lpstr>
      <vt:lpstr>Table of Contents</vt:lpstr>
      <vt:lpstr>Economic Conditions</vt:lpstr>
      <vt:lpstr>Market Conditions in 2017</vt:lpstr>
      <vt:lpstr>Performance Comparison for 2017 vs 2016</vt:lpstr>
      <vt:lpstr>Conclusion</vt:lpstr>
      <vt:lpstr>References</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Signature Assignment: Shareholder Analysis</dc:title>
  <dc:creator>Microsoft</dc:creator>
  <cp:lastModifiedBy>hp</cp:lastModifiedBy>
  <cp:revision>9</cp:revision>
  <dcterms:created xsi:type="dcterms:W3CDTF">2020-10-29T10:47:34Z</dcterms:created>
  <dcterms:modified xsi:type="dcterms:W3CDTF">2020-10-31T12:16:08Z</dcterms:modified>
</cp:coreProperties>
</file>